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260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74731" autoAdjust="0"/>
  </p:normalViewPr>
  <p:slideViewPr>
    <p:cSldViewPr>
      <p:cViewPr varScale="1">
        <p:scale>
          <a:sx n="55" d="100"/>
          <a:sy n="55" d="100"/>
        </p:scale>
        <p:origin x="-145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D65C4-B4C1-425A-BBDE-4AA9020539DE}" type="datetimeFigureOut">
              <a:rPr lang="ru-RU" smtClean="0"/>
              <a:pPr/>
              <a:t>02.01.2022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170A2-15D2-4B79-A043-F0A4B8A5E2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3203-E888-4E4B-A851-C6A9385FE0FD}" type="datetimeFigureOut">
              <a:rPr lang="ru-RU" smtClean="0"/>
              <a:pPr/>
              <a:t>02.01.2022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B02B6-707B-4FC2-A1D3-B881D76120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096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B02B6-707B-4FC2-A1D3-B881D76120E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leika.ucoz.ru/mjso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shphone.com/media/data/1107/Green_Grass.jpg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spublika.info/images/602b-sm.jpg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ublika.info/images/602b-sm.jpg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leika.ucoz.ru/mjso.jpg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43.jpeg"/><Relationship Id="rId4" Type="http://schemas.openxmlformats.org/officeDocument/2006/relationships/hyperlink" Target="http://www.respublika.info/images/602b-sm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shphone.com/media/data/1107/Green_Grass.jpg" TargetMode="External"/><Relationship Id="rId7" Type="http://schemas.openxmlformats.org/officeDocument/2006/relationships/image" Target="../media/image4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neleika.ucoz.ru/mjso.jpg" TargetMode="Externa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zoomir9.narod.ru/images/amerika.gest.koshka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Тема занятия: «Домашние животные и их детеныши»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6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Вместо носа пятачок,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Вместо хвостика крючок.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«Хрю-хрю-хрю!» — он нам кричит,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«Здравствуйте!» — он говорит.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i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bg1"/>
                </a:solidFill>
              </a:rPr>
              <a:t>Сама пёстрая,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Ест зелёное,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Даёт белое.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550689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692" r="16692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Повторите слова: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5105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КОШКА </a:t>
            </a:r>
          </a:p>
          <a:p>
            <a:r>
              <a:rPr lang="ru-RU" sz="3200" dirty="0" smtClean="0"/>
              <a:t>КОРОВА</a:t>
            </a:r>
          </a:p>
          <a:p>
            <a:r>
              <a:rPr lang="ru-RU" sz="3200" dirty="0" smtClean="0"/>
              <a:t>СВИНЬЯ</a:t>
            </a:r>
          </a:p>
          <a:p>
            <a:r>
              <a:rPr lang="ru-RU" sz="3200" dirty="0" smtClean="0"/>
              <a:t>КОЗА</a:t>
            </a:r>
          </a:p>
          <a:p>
            <a:r>
              <a:rPr lang="ru-RU" sz="3200" dirty="0" smtClean="0"/>
              <a:t>ОВЦА</a:t>
            </a:r>
          </a:p>
          <a:p>
            <a:r>
              <a:rPr lang="ru-RU" sz="3200" dirty="0" smtClean="0"/>
              <a:t>ЛОШАДЬ</a:t>
            </a:r>
          </a:p>
          <a:p>
            <a:r>
              <a:rPr lang="ru-RU" sz="3200" dirty="0" smtClean="0"/>
              <a:t>КРОЛИК</a:t>
            </a:r>
          </a:p>
          <a:p>
            <a:r>
              <a:rPr lang="ru-RU" sz="3200" dirty="0" smtClean="0"/>
              <a:t>СОБАКА </a:t>
            </a:r>
            <a:endParaRPr lang="ru-RU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htp\0a232e54fb8268b0f7773a29b55685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2328862" cy="158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ghtp\0b1e67643734a12acab53bb24bd351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762000"/>
            <a:ext cx="2286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ghtp\01_16_13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762000"/>
            <a:ext cx="2438400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esktop\ghtp\1-svinomatk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800600"/>
            <a:ext cx="2743200" cy="188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User\Desktop\ghtp\b6ab93a22c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667000"/>
            <a:ext cx="2189163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User\Desktop\ghtp\67461460_0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514600"/>
            <a:ext cx="2362200" cy="189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5" name="Picture 9" descr="C:\Users\User\Desktop\ghtp\28107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800600"/>
            <a:ext cx="2895600" cy="171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C:\Users\User\Desktop\ghtp\korova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2819400"/>
            <a:ext cx="19812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ght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7732191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29540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Что человек получает от домашних животных?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195" name="Picture 3" descr="C:\Users\User\Desktop\ghtp\dog_protects_the_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28863"/>
            <a:ext cx="6781800" cy="38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ghtp\428341583_402dfb261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"/>
            <a:ext cx="4724400" cy="354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User\Desktop\ghtp\1253550067_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3887973"/>
            <a:ext cx="3657599" cy="281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ghtp\photos0-800x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685800"/>
            <a:ext cx="52070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ghtp\331ca90bfe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ghtp\1331368028_sher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038600"/>
            <a:ext cx="28194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ghtp\hor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7607808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ghtp\lxk_katze_m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09600"/>
            <a:ext cx="52578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04800"/>
            <a:ext cx="7315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2000" dirty="0" smtClean="0"/>
              <a:t> Формирование лексико-грамматического строя речи по теме «Домашние животные и их детеныши».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295401"/>
            <a:ext cx="7239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Задачи:</a:t>
            </a:r>
          </a:p>
          <a:p>
            <a:r>
              <a:rPr lang="ru-RU" sz="2800" b="1" i="1" dirty="0" smtClean="0"/>
              <a:t>Коррекционно- образовательные:</a:t>
            </a:r>
          </a:p>
          <a:p>
            <a:pPr lvl="0"/>
            <a:r>
              <a:rPr lang="ru-RU" sz="2000" dirty="0" smtClean="0"/>
              <a:t>Активизация словаря по теме «Домашние животные и их детеныши»;</a:t>
            </a:r>
          </a:p>
          <a:p>
            <a:pPr lvl="0"/>
            <a:r>
              <a:rPr lang="ru-RU" sz="2000" dirty="0" smtClean="0"/>
              <a:t>Совершенствование лексико - грамматического строя речи.</a:t>
            </a:r>
          </a:p>
          <a:p>
            <a:endParaRPr lang="ru-RU" sz="2000" b="1" i="1" dirty="0" smtClean="0"/>
          </a:p>
          <a:p>
            <a:r>
              <a:rPr lang="ru-RU" sz="2800" b="1" i="1" dirty="0" smtClean="0"/>
              <a:t>Коррекционно -  развивающие:</a:t>
            </a:r>
          </a:p>
          <a:p>
            <a:pPr lvl="0"/>
            <a:r>
              <a:rPr lang="ru-RU" sz="2000" dirty="0" smtClean="0"/>
              <a:t>Развитие связной речи;</a:t>
            </a:r>
          </a:p>
          <a:p>
            <a:pPr lvl="0"/>
            <a:r>
              <a:rPr lang="ru-RU" sz="2000" dirty="0" smtClean="0"/>
              <a:t>Развитие речевого внимания;</a:t>
            </a:r>
          </a:p>
          <a:p>
            <a:pPr lvl="0"/>
            <a:r>
              <a:rPr lang="ru-RU" sz="2000" dirty="0" smtClean="0"/>
              <a:t>Развитие зрительного восприятия;</a:t>
            </a:r>
          </a:p>
          <a:p>
            <a:pPr lvl="0"/>
            <a:r>
              <a:rPr lang="ru-RU" sz="2000" dirty="0" smtClean="0"/>
              <a:t>Развитие мышления;</a:t>
            </a:r>
          </a:p>
          <a:p>
            <a:pPr lvl="0"/>
            <a:r>
              <a:rPr lang="ru-RU" sz="2000" dirty="0" smtClean="0"/>
              <a:t>Развитие мелкой моторики рук;</a:t>
            </a:r>
          </a:p>
          <a:p>
            <a:pPr lvl="0"/>
            <a:r>
              <a:rPr lang="ru-RU" sz="2000" dirty="0" smtClean="0"/>
              <a:t>Развитие общей моторики, координации речи с движением.</a:t>
            </a:r>
            <a:endParaRPr lang="ru-RU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ghtp\45612355088815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552814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ghtp\3797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04800"/>
            <a:ext cx="3149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ghtp\65240891_48337049_Food_Meat_and_barbecue_Beef_012263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590800"/>
            <a:ext cx="3048000" cy="199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ghtp\image1-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724400"/>
            <a:ext cx="3124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ghtp\1303795690_ko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77724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609600"/>
            <a:ext cx="5715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</a:rPr>
              <a:t>Пальчиковая гимнастика.</a:t>
            </a:r>
          </a:p>
          <a:p>
            <a:pPr lvl="0"/>
            <a:endParaRPr lang="ru-RU" sz="2800" dirty="0" smtClean="0"/>
          </a:p>
          <a:p>
            <a:r>
              <a:rPr lang="ru-RU" sz="2800" dirty="0" smtClean="0"/>
              <a:t>У </a:t>
            </a:r>
            <a:r>
              <a:rPr lang="ru-RU" sz="2800" dirty="0" err="1" smtClean="0"/>
              <a:t>кошкиной</a:t>
            </a:r>
            <a:r>
              <a:rPr lang="ru-RU" sz="2800" dirty="0" smtClean="0"/>
              <a:t> дочки</a:t>
            </a:r>
          </a:p>
          <a:p>
            <a:r>
              <a:rPr lang="ru-RU" sz="2800" dirty="0" smtClean="0"/>
              <a:t>На лапках царапки.</a:t>
            </a:r>
          </a:p>
          <a:p>
            <a:r>
              <a:rPr lang="ru-RU" sz="2800" dirty="0" smtClean="0"/>
              <a:t>Ты их прятать не спеши,</a:t>
            </a:r>
          </a:p>
          <a:p>
            <a:r>
              <a:rPr lang="ru-RU" sz="2800" dirty="0" smtClean="0"/>
              <a:t>Пусть посмотрят малыши.</a:t>
            </a:r>
          </a:p>
          <a:p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i="1" dirty="0" smtClean="0"/>
              <a:t>Поджать подушечки пальцев правой руки к верней части ладошки. Большой палец прижать к указательному. Произносить громко: «МЯУ»).</a:t>
            </a:r>
            <a:endParaRPr lang="ru-RU" sz="2800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</a:rPr>
              <a:t>Кто как голос подает?</a:t>
            </a:r>
            <a:endParaRPr lang="ru-RU" sz="4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ru-RU" sz="3200" dirty="0" smtClean="0"/>
          </a:p>
          <a:p>
            <a:r>
              <a:rPr lang="ru-RU" sz="43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  ХРЮ-ХРЮ</a:t>
            </a:r>
          </a:p>
          <a:p>
            <a:endParaRPr lang="ru-RU" dirty="0" smtClean="0"/>
          </a:p>
          <a:p>
            <a:r>
              <a:rPr lang="ru-RU" sz="3200" dirty="0" smtClean="0">
                <a:solidFill>
                  <a:schemeClr val="bg1"/>
                </a:solidFill>
              </a:rPr>
              <a:t>СВИНЬЯ ХРЮКАЕТ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447" r="7447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   МЯУ-МЯУ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КОШКА МЯУКАЕТ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Рисунок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13" r="12413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  МУ-У-У-У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КОРОВА  МЫЧИТ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korova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9" b="19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bg1"/>
                </a:solidFill>
              </a:rPr>
              <a:t>АВ-АВ-АВ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СОБАКА ЛАЕТ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241249413_pes-5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  БЕ-БЕ-БЕ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ОВЦА БЛЕЕТ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photos0-800x600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  ИГО-ГО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ЛОШАДЬ РЖЕТ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a232e54fb8268b0f7773a29b55685a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858" r="15858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кто что ест?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User\Desktop\ght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3976687" cy="345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6" descr="Картинка 5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5029200"/>
            <a:ext cx="2209800" cy="145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0005-006-CHto-edjat-zve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00400"/>
            <a:ext cx="2133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0011-018-CHto-edjat-zver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600200"/>
            <a:ext cx="1905000" cy="166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685800"/>
            <a:ext cx="7315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/>
          </a:p>
          <a:p>
            <a:r>
              <a:rPr lang="ru-RU" sz="2800" b="1" i="1" dirty="0" smtClean="0"/>
              <a:t>Коррекционно- воспитательные:</a:t>
            </a:r>
          </a:p>
          <a:p>
            <a:pPr lvl="0"/>
            <a:r>
              <a:rPr lang="ru-RU" sz="2000" dirty="0" smtClean="0"/>
              <a:t>Формирование взаимопонимания, доброжелательности, навыков сотрудничества, самостоятельности.</a:t>
            </a:r>
          </a:p>
          <a:p>
            <a:r>
              <a:rPr lang="ru-RU" sz="2000" dirty="0" smtClean="0"/>
              <a:t>Раздаточный материал: </a:t>
            </a:r>
          </a:p>
          <a:p>
            <a:r>
              <a:rPr lang="ru-RU" sz="2000" dirty="0" smtClean="0"/>
              <a:t>Настольно – печатная игра (пазлы) «Домашние животные и их детеныши» по количеству  детей, мяч.</a:t>
            </a:r>
          </a:p>
          <a:p>
            <a:endParaRPr lang="ru-RU" sz="2000" b="1" i="1" dirty="0" smtClean="0"/>
          </a:p>
          <a:p>
            <a:r>
              <a:rPr lang="ru-RU" sz="2800" b="1" i="1" dirty="0" smtClean="0"/>
              <a:t>Предварительная работа:</a:t>
            </a:r>
          </a:p>
          <a:p>
            <a:r>
              <a:rPr lang="ru-RU" sz="2000" dirty="0" smtClean="0"/>
              <a:t>Разучивание пальчиковой гимнастики и физкультминутки по теме.</a:t>
            </a:r>
            <a:endParaRPr lang="ru-RU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ghtp\amazing_photos_of_cat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814860" cy="361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Картинка 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33400"/>
            <a:ext cx="2109787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0013-022-CHto-edjat-zve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590800"/>
            <a:ext cx="2646946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Картинка 18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953000"/>
            <a:ext cx="21336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htp\b4233da740623552615517713b47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438650" cy="355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0004-004-CHto-edjat-zv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2362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0003-002-CHto-edjat-zve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09800"/>
            <a:ext cx="2133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ghtp\1283784720_seno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648200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htp\1271577353_horses_0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417782" cy="330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4" descr="Картинка 18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3241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0010-016-CHto-edjat-zve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33400"/>
            <a:ext cx="2362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6" descr="Картинка 5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971800"/>
            <a:ext cx="1798638" cy="135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ghtp\a9e2d0147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066800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0013-022-CHto-edjat-zv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2057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0004-004-CHto-edjat-zve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00600"/>
            <a:ext cx="2590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ghtp\3lhx2w_beyaz_lahan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2971800" cy="211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ghtp\6090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222887" cy="461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0003-002-CHto-edjat-zv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Картинка 18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800600"/>
            <a:ext cx="26289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esktop\ghtp\img_4528859_481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2860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ghtp\ov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14300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0" descr="Картинка 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09608"/>
            <a:ext cx="2590800" cy="166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6" descr="Картинка 5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743200"/>
            <a:ext cx="2362200" cy="178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0010-016-CHto-edjat-zve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81000"/>
            <a:ext cx="2362200" cy="184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физкульт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минутка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Содержимое 4" descr="http://talklove.ru/zveri/animashki_60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752600"/>
            <a:ext cx="4305300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Один - много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КОРОВА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КОРОВЫ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User\Desktop\ghtp\korova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08187"/>
            <a:ext cx="3521075" cy="352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ghtp\im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133600"/>
            <a:ext cx="352107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ghtp\amazing_photos_of_cat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143000"/>
            <a:ext cx="3429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715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КОШКА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638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КОШКИ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7" name="Picture 3" descr="C:\Users\User\Desktop\ghtp\14646ddefee1cb49480d3181a27401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3000"/>
            <a:ext cx="3730365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ghtp\1228002773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3810001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943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СОБАКА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5867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СОБАКИ</a:t>
            </a:r>
            <a:endParaRPr lang="ru-RU" sz="2800" dirty="0"/>
          </a:p>
        </p:txBody>
      </p:sp>
      <p:pic>
        <p:nvPicPr>
          <p:cNvPr id="3075" name="Picture 3" descr="C:\Users\User\Desktop\ghtp\b300fd7729e218c959bb7f130050fe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09600"/>
            <a:ext cx="3733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10200" y="1219200"/>
            <a:ext cx="3429000" cy="20574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chemeClr val="bg1"/>
                </a:solidFill>
              </a:rPr>
              <a:t>Ходят модницы за речкой -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кудри белые колечком.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А зимой из их кудряшек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бабушка носочки вяжет.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15sen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506" r="1250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htp\0bddc9153afc3f1f7a57629175100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3857625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ght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00355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6096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СВИНЬЯ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6096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      СВИНЬИ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ghtp\1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352800" cy="449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6019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КОЗА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019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КОЗЫ</a:t>
            </a:r>
            <a:endParaRPr lang="ru-RU" sz="2800" dirty="0"/>
          </a:p>
        </p:txBody>
      </p:sp>
      <p:pic>
        <p:nvPicPr>
          <p:cNvPr id="5123" name="Picture 3" descr="C:\Users\User\Desktop\ghtp\2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76400"/>
            <a:ext cx="4291716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ghtp\Happy-Sh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3337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6096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ОВЦА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6096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ОВЦЫ</a:t>
            </a:r>
            <a:endParaRPr lang="ru-RU" sz="2800" dirty="0"/>
          </a:p>
        </p:txBody>
      </p:sp>
      <p:pic>
        <p:nvPicPr>
          <p:cNvPr id="6" name="Содержимое 3" descr="IMG_037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62400" y="838200"/>
            <a:ext cx="38862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           « у КОГО КТО ?»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" name="Picture 8" descr="Картинка 71 из 6400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0862" y="1600200"/>
            <a:ext cx="333375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esktop\ghtp\b6ab93a22c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24400" y="1981200"/>
            <a:ext cx="2895600" cy="373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ghtp\090a6728baa2db0803e13b3a247cb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914400"/>
            <a:ext cx="36576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ghtp\090fae8b490c17d0b378cff5a93d91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36576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ghtp\fcf504a38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34756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ghtp\Shiba_Inu_dog_wallpaper_EA39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3886199" cy="382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ghtp\b4233da740623552615517713b47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505200" cy="493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User\Desktop\ghtp\ogol-5145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76400"/>
            <a:ext cx="3581400" cy="368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ghtp\Sheep-2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098" y="1295400"/>
            <a:ext cx="341290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ghtp\Happy-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356235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ghtp\pig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52425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ghtp\1-svinomatk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2356" y="685801"/>
            <a:ext cx="4585007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ghtp\post-147034-0-72022200-1376716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99160"/>
            <a:ext cx="3429000" cy="458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ghtp\45612355088815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267200" cy="465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С бородой, а не старик,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 рогами, а не бык,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Доят, а не корова,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Лыко дерёт,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 лаптей не плетёт.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b1e67643734a12acab53bb24bd351ac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5164" b="5164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812835376440c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990600"/>
            <a:ext cx="3671887" cy="352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90600" y="5257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3200" b="1" dirty="0" smtClean="0"/>
              <a:t>СПАСИБО ЗА ВНИМАНИЕ!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600" dirty="0" smtClean="0">
                <a:solidFill>
                  <a:schemeClr val="bg1"/>
                </a:solidFill>
              </a:rPr>
              <a:t>Я скачу, скачу.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Грива вьётся на ветру. </a:t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Кто это? 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2d6d7aee1a4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solidFill>
                  <a:schemeClr val="bg1"/>
                </a:solidFill>
              </a:rPr>
              <a:t>Длинное ухо,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Комочек пуха,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Прыгает ловко,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Любит морковку.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637f18f7af356eb4fc5f7ad149b5f02f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47" r="12447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У порога плачет, коготки прячет,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Тихо в комнату войдёт,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Замурлычет, запоёт.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70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</a:rPr>
              <a:t>Отгадайте загадку: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Заворчал живой замок,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Лег у двери поперёк.</a:t>
            </a:r>
          </a:p>
          <a:p>
            <a:endParaRPr lang="ru-RU" dirty="0"/>
          </a:p>
        </p:txBody>
      </p:sp>
      <p:pic>
        <p:nvPicPr>
          <p:cNvPr id="5" name="Рисунок 4" descr="281074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47" r="12447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400</TotalTime>
  <Words>360</Words>
  <Application>Microsoft Office PowerPoint</Application>
  <PresentationFormat>Экран (4:3)</PresentationFormat>
  <Paragraphs>134</Paragraphs>
  <Slides>50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Изящная</vt:lpstr>
      <vt:lpstr>Тема занятия: «Домашние животные и их детеныши»</vt:lpstr>
      <vt:lpstr>Слайд 2</vt:lpstr>
      <vt:lpstr>Слайд 3</vt:lpstr>
      <vt:lpstr>Отгадайте загадку:</vt:lpstr>
      <vt:lpstr>Отгадайте загадку:</vt:lpstr>
      <vt:lpstr>Отгадайте загадку:</vt:lpstr>
      <vt:lpstr>Отгадайте загадку:</vt:lpstr>
      <vt:lpstr>Отгадайте загадку:</vt:lpstr>
      <vt:lpstr>Отгадайте загадку:</vt:lpstr>
      <vt:lpstr>Отгадайте загадку:</vt:lpstr>
      <vt:lpstr>Отгадайте загадку:</vt:lpstr>
      <vt:lpstr> Повторите слова:</vt:lpstr>
      <vt:lpstr>Слайд 13</vt:lpstr>
      <vt:lpstr>Слайд 14</vt:lpstr>
      <vt:lpstr>      Что человек получает от домашних животных?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Кто как голос подает?</vt:lpstr>
      <vt:lpstr>   МЯУ-МЯУ </vt:lpstr>
      <vt:lpstr>  МУ-У-У-У </vt:lpstr>
      <vt:lpstr>  АВ-АВ-АВ </vt:lpstr>
      <vt:lpstr>  БЕ-БЕ-БЕ </vt:lpstr>
      <vt:lpstr>  ИГО-ГО </vt:lpstr>
      <vt:lpstr>            кто что ест?</vt:lpstr>
      <vt:lpstr>Слайд 30</vt:lpstr>
      <vt:lpstr>Слайд 31</vt:lpstr>
      <vt:lpstr>Слайд 32</vt:lpstr>
      <vt:lpstr>Слайд 33</vt:lpstr>
      <vt:lpstr>Слайд 34</vt:lpstr>
      <vt:lpstr>Слайд 35</vt:lpstr>
      <vt:lpstr>         физкультминутка</vt:lpstr>
      <vt:lpstr>             Один - много</vt:lpstr>
      <vt:lpstr>Слайд 38</vt:lpstr>
      <vt:lpstr>Слайд 39</vt:lpstr>
      <vt:lpstr>Слайд 40</vt:lpstr>
      <vt:lpstr>Слайд 41</vt:lpstr>
      <vt:lpstr>Слайд 42</vt:lpstr>
      <vt:lpstr>           « у КОГО КТО ?»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«Домашние животные и их детеныши»</dc:title>
  <dc:creator>User</dc:creator>
  <cp:lastModifiedBy>оиосфыост</cp:lastModifiedBy>
  <cp:revision>49</cp:revision>
  <dcterms:created xsi:type="dcterms:W3CDTF">2014-01-27T16:29:47Z</dcterms:created>
  <dcterms:modified xsi:type="dcterms:W3CDTF">2022-01-02T07:00:24Z</dcterms:modified>
</cp:coreProperties>
</file>