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CB225-2668-4308-A78D-A658D6EAFB5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B34B04-E5A7-4045-914A-B68507A6E4F3}">
      <dgm:prSet phldrT="[Текст]" custT="1"/>
      <dgm:spPr/>
      <dgm:t>
        <a:bodyPr/>
        <a:lstStyle/>
        <a:p>
          <a:r>
            <a:rPr lang="ru-RU" sz="2000" b="1" i="1" u="sng" dirty="0" smtClean="0">
              <a:latin typeface="Times New Roman" pitchFamily="18" charset="0"/>
              <a:cs typeface="Times New Roman" pitchFamily="18" charset="0"/>
            </a:rPr>
            <a:t>Фонематическое восприятие </a:t>
          </a:r>
          <a:endParaRPr lang="ru-RU" sz="2000" dirty="0" smtClean="0">
            <a:latin typeface="Times New Roman" pitchFamily="18" charset="0"/>
            <a:cs typeface="Times New Roman" pitchFamily="18" charset="0"/>
          </a:endParaRPr>
        </a:p>
      </dgm:t>
    </dgm:pt>
    <dgm:pt modelId="{20A93629-F97E-4B4B-B105-A3E085E20238}" type="parTrans" cxnId="{455E81CB-9230-4FC8-857D-D9B29F31CA0C}">
      <dgm:prSet/>
      <dgm:spPr/>
      <dgm:t>
        <a:bodyPr/>
        <a:lstStyle/>
        <a:p>
          <a:endParaRPr lang="ru-RU"/>
        </a:p>
      </dgm:t>
    </dgm:pt>
    <dgm:pt modelId="{17A56A20-34A7-495B-8DB5-6F369C8FC209}" type="sibTrans" cxnId="{455E81CB-9230-4FC8-857D-D9B29F31CA0C}">
      <dgm:prSet/>
      <dgm:spPr/>
      <dgm:t>
        <a:bodyPr/>
        <a:lstStyle/>
        <a:p>
          <a:endParaRPr lang="ru-RU"/>
        </a:p>
      </dgm:t>
    </dgm:pt>
    <dgm:pt modelId="{0145C111-0AF6-40F2-B50E-474B7B6671F2}">
      <dgm:prSet phldrT="[Текст]" custT="1"/>
      <dgm:spPr/>
      <dgm:t>
        <a:bodyPr/>
        <a:lstStyle/>
        <a:p>
          <a:r>
            <a:rPr lang="ru-RU" sz="2000" b="1" i="1" u="sng" dirty="0" smtClean="0">
              <a:latin typeface="Times New Roman" pitchFamily="18" charset="0"/>
              <a:cs typeface="Times New Roman" pitchFamily="18" charset="0"/>
            </a:rPr>
            <a:t>фонематический слух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— это способность воспринимать на слух и точно дифференцировать все звуки речи, особенно близкие по звучанию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3C11615-8F1D-4A24-A172-378064C5733B}" type="parTrans" cxnId="{1F86900B-D125-458A-A8F2-DA18316C76DF}">
      <dgm:prSet/>
      <dgm:spPr/>
      <dgm:t>
        <a:bodyPr/>
        <a:lstStyle/>
        <a:p>
          <a:endParaRPr lang="ru-RU"/>
        </a:p>
      </dgm:t>
    </dgm:pt>
    <dgm:pt modelId="{DD91ACE3-8EF8-413A-AC65-142E9DFCDED2}" type="sibTrans" cxnId="{1F86900B-D125-458A-A8F2-DA18316C76DF}">
      <dgm:prSet/>
      <dgm:spPr/>
      <dgm:t>
        <a:bodyPr/>
        <a:lstStyle/>
        <a:p>
          <a:endParaRPr lang="ru-RU"/>
        </a:p>
      </dgm:t>
    </dgm:pt>
    <dgm:pt modelId="{F85CAAB8-66B8-43FC-8FF4-FA20D60CD3EE}">
      <dgm:prSet phldrT="[Текст]" custT="1"/>
      <dgm:spPr/>
      <dgm:t>
        <a:bodyPr/>
        <a:lstStyle/>
        <a:p>
          <a:r>
            <a:rPr lang="ru-RU" sz="2000" b="1" i="1" u="sng" dirty="0" smtClean="0">
              <a:latin typeface="Times New Roman" pitchFamily="18" charset="0"/>
              <a:cs typeface="Times New Roman" pitchFamily="18" charset="0"/>
            </a:rPr>
            <a:t>элементарный звуковой анализ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- это операция мысленного разделения на составные элементы сочетаний звуков, слогов и слов. Он относится ко второй ступени и формируется после четырех лет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D08F8E7-E985-46FF-AB2E-E097F7FF7E73}" type="parTrans" cxnId="{405CC14E-DB62-4F0E-A1F9-D91F8A097BCB}">
      <dgm:prSet/>
      <dgm:spPr/>
      <dgm:t>
        <a:bodyPr/>
        <a:lstStyle/>
        <a:p>
          <a:endParaRPr lang="ru-RU"/>
        </a:p>
      </dgm:t>
    </dgm:pt>
    <dgm:pt modelId="{7592F4F6-4DDE-4228-9AB2-2604F7CEF745}" type="sibTrans" cxnId="{405CC14E-DB62-4F0E-A1F9-D91F8A097BCB}">
      <dgm:prSet/>
      <dgm:spPr/>
      <dgm:t>
        <a:bodyPr/>
        <a:lstStyle/>
        <a:p>
          <a:endParaRPr lang="ru-RU"/>
        </a:p>
      </dgm:t>
    </dgm:pt>
    <dgm:pt modelId="{927890DA-04B1-46CB-886D-AEEFFE44CBBC}" type="pres">
      <dgm:prSet presAssocID="{E30CB225-2668-4308-A78D-A658D6EAFB5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645E7B-7666-4E53-8E03-AFFB86A126D0}" type="pres">
      <dgm:prSet presAssocID="{44B34B04-E5A7-4045-914A-B68507A6E4F3}" presName="hierRoot1" presStyleCnt="0"/>
      <dgm:spPr/>
    </dgm:pt>
    <dgm:pt modelId="{6144BCDF-6091-4CD8-A61D-84954B7ECB2F}" type="pres">
      <dgm:prSet presAssocID="{44B34B04-E5A7-4045-914A-B68507A6E4F3}" presName="composite" presStyleCnt="0"/>
      <dgm:spPr/>
    </dgm:pt>
    <dgm:pt modelId="{B2A1E15A-EF59-45A3-BB87-8B95CA4224FD}" type="pres">
      <dgm:prSet presAssocID="{44B34B04-E5A7-4045-914A-B68507A6E4F3}" presName="background" presStyleLbl="node0" presStyleIdx="0" presStyleCnt="1"/>
      <dgm:spPr/>
    </dgm:pt>
    <dgm:pt modelId="{DB12AAC7-DD39-4EA1-AEBB-BB9EA82B6375}" type="pres">
      <dgm:prSet presAssocID="{44B34B04-E5A7-4045-914A-B68507A6E4F3}" presName="text" presStyleLbl="fgAcc0" presStyleIdx="0" presStyleCnt="1" custScaleX="152661" custScaleY="56816" custLinFactNeighborX="-1465" custLinFactNeighborY="17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BA4CBB-22FA-46F6-B99D-A0AA6E0BB76E}" type="pres">
      <dgm:prSet presAssocID="{44B34B04-E5A7-4045-914A-B68507A6E4F3}" presName="hierChild2" presStyleCnt="0"/>
      <dgm:spPr/>
    </dgm:pt>
    <dgm:pt modelId="{10E7113E-A9AE-4684-894C-6420A2411F75}" type="pres">
      <dgm:prSet presAssocID="{83C11615-8F1D-4A24-A172-378064C5733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A2153E1F-2ADD-4160-8444-BA1EF7D653B2}" type="pres">
      <dgm:prSet presAssocID="{0145C111-0AF6-40F2-B50E-474B7B6671F2}" presName="hierRoot2" presStyleCnt="0"/>
      <dgm:spPr/>
    </dgm:pt>
    <dgm:pt modelId="{AD104923-72BE-4BA7-B80D-DB59E5A02AAD}" type="pres">
      <dgm:prSet presAssocID="{0145C111-0AF6-40F2-B50E-474B7B6671F2}" presName="composite2" presStyleCnt="0"/>
      <dgm:spPr/>
    </dgm:pt>
    <dgm:pt modelId="{117742AE-D82E-4F9D-AAF3-3AA71BCF2F1D}" type="pres">
      <dgm:prSet presAssocID="{0145C111-0AF6-40F2-B50E-474B7B6671F2}" presName="background2" presStyleLbl="node2" presStyleIdx="0" presStyleCnt="2"/>
      <dgm:spPr/>
    </dgm:pt>
    <dgm:pt modelId="{7A65A2BC-A20A-48AA-BF4B-59A372421D43}" type="pres">
      <dgm:prSet presAssocID="{0145C111-0AF6-40F2-B50E-474B7B6671F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DFE000-6F18-4216-B961-EF3C33F0F5D6}" type="pres">
      <dgm:prSet presAssocID="{0145C111-0AF6-40F2-B50E-474B7B6671F2}" presName="hierChild3" presStyleCnt="0"/>
      <dgm:spPr/>
    </dgm:pt>
    <dgm:pt modelId="{EE25F8F6-597A-438B-8652-742DA960ED1F}" type="pres">
      <dgm:prSet presAssocID="{9D08F8E7-E985-46FF-AB2E-E097F7FF7E7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3F4C76D-9999-44C5-96E1-B2F076994A0D}" type="pres">
      <dgm:prSet presAssocID="{F85CAAB8-66B8-43FC-8FF4-FA20D60CD3EE}" presName="hierRoot2" presStyleCnt="0"/>
      <dgm:spPr/>
    </dgm:pt>
    <dgm:pt modelId="{FC244D5B-C8FA-447A-B71F-8D38BF598C27}" type="pres">
      <dgm:prSet presAssocID="{F85CAAB8-66B8-43FC-8FF4-FA20D60CD3EE}" presName="composite2" presStyleCnt="0"/>
      <dgm:spPr/>
    </dgm:pt>
    <dgm:pt modelId="{C14022F0-C69B-48C5-A478-930C932C3250}" type="pres">
      <dgm:prSet presAssocID="{F85CAAB8-66B8-43FC-8FF4-FA20D60CD3EE}" presName="background2" presStyleLbl="node2" presStyleIdx="1" presStyleCnt="2"/>
      <dgm:spPr/>
    </dgm:pt>
    <dgm:pt modelId="{AA471FE5-F256-450B-A941-9FC688F99390}" type="pres">
      <dgm:prSet presAssocID="{F85CAAB8-66B8-43FC-8FF4-FA20D60CD3EE}" presName="text2" presStyleLbl="fgAcc2" presStyleIdx="1" presStyleCnt="2" custScaleX="1156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7D7A79-0E68-4A5B-87B0-AE3AA0F7122B}" type="pres">
      <dgm:prSet presAssocID="{F85CAAB8-66B8-43FC-8FF4-FA20D60CD3EE}" presName="hierChild3" presStyleCnt="0"/>
      <dgm:spPr/>
    </dgm:pt>
  </dgm:ptLst>
  <dgm:cxnLst>
    <dgm:cxn modelId="{33605C16-C3AC-4DD1-B0F7-B7E0148ABAC9}" type="presOf" srcId="{F85CAAB8-66B8-43FC-8FF4-FA20D60CD3EE}" destId="{AA471FE5-F256-450B-A941-9FC688F99390}" srcOrd="0" destOrd="0" presId="urn:microsoft.com/office/officeart/2005/8/layout/hierarchy1"/>
    <dgm:cxn modelId="{F5F551D3-4775-486D-9AD2-D434B685E229}" type="presOf" srcId="{44B34B04-E5A7-4045-914A-B68507A6E4F3}" destId="{DB12AAC7-DD39-4EA1-AEBB-BB9EA82B6375}" srcOrd="0" destOrd="0" presId="urn:microsoft.com/office/officeart/2005/8/layout/hierarchy1"/>
    <dgm:cxn modelId="{15857C5F-08DA-4D03-BA8E-FFEF07DD8170}" type="presOf" srcId="{83C11615-8F1D-4A24-A172-378064C5733B}" destId="{10E7113E-A9AE-4684-894C-6420A2411F75}" srcOrd="0" destOrd="0" presId="urn:microsoft.com/office/officeart/2005/8/layout/hierarchy1"/>
    <dgm:cxn modelId="{84BC5CE9-19C5-43AA-AA1A-8F1AB7FB0836}" type="presOf" srcId="{E30CB225-2668-4308-A78D-A658D6EAFB59}" destId="{927890DA-04B1-46CB-886D-AEEFFE44CBBC}" srcOrd="0" destOrd="0" presId="urn:microsoft.com/office/officeart/2005/8/layout/hierarchy1"/>
    <dgm:cxn modelId="{A2B99AAD-B28D-4C1D-9D9A-EB8885F94497}" type="presOf" srcId="{0145C111-0AF6-40F2-B50E-474B7B6671F2}" destId="{7A65A2BC-A20A-48AA-BF4B-59A372421D43}" srcOrd="0" destOrd="0" presId="urn:microsoft.com/office/officeart/2005/8/layout/hierarchy1"/>
    <dgm:cxn modelId="{1F86900B-D125-458A-A8F2-DA18316C76DF}" srcId="{44B34B04-E5A7-4045-914A-B68507A6E4F3}" destId="{0145C111-0AF6-40F2-B50E-474B7B6671F2}" srcOrd="0" destOrd="0" parTransId="{83C11615-8F1D-4A24-A172-378064C5733B}" sibTransId="{DD91ACE3-8EF8-413A-AC65-142E9DFCDED2}"/>
    <dgm:cxn modelId="{405CC14E-DB62-4F0E-A1F9-D91F8A097BCB}" srcId="{44B34B04-E5A7-4045-914A-B68507A6E4F3}" destId="{F85CAAB8-66B8-43FC-8FF4-FA20D60CD3EE}" srcOrd="1" destOrd="0" parTransId="{9D08F8E7-E985-46FF-AB2E-E097F7FF7E73}" sibTransId="{7592F4F6-4DDE-4228-9AB2-2604F7CEF745}"/>
    <dgm:cxn modelId="{455E81CB-9230-4FC8-857D-D9B29F31CA0C}" srcId="{E30CB225-2668-4308-A78D-A658D6EAFB59}" destId="{44B34B04-E5A7-4045-914A-B68507A6E4F3}" srcOrd="0" destOrd="0" parTransId="{20A93629-F97E-4B4B-B105-A3E085E20238}" sibTransId="{17A56A20-34A7-495B-8DB5-6F369C8FC209}"/>
    <dgm:cxn modelId="{3F82BD58-7591-43D9-AA82-9E0F33DF01D7}" type="presOf" srcId="{9D08F8E7-E985-46FF-AB2E-E097F7FF7E73}" destId="{EE25F8F6-597A-438B-8652-742DA960ED1F}" srcOrd="0" destOrd="0" presId="urn:microsoft.com/office/officeart/2005/8/layout/hierarchy1"/>
    <dgm:cxn modelId="{F3F8C8A2-60D8-4BAB-B1E6-47481746471F}" type="presParOf" srcId="{927890DA-04B1-46CB-886D-AEEFFE44CBBC}" destId="{8C645E7B-7666-4E53-8E03-AFFB86A126D0}" srcOrd="0" destOrd="0" presId="urn:microsoft.com/office/officeart/2005/8/layout/hierarchy1"/>
    <dgm:cxn modelId="{263C67EC-10BD-4F41-AEFF-C925228A6462}" type="presParOf" srcId="{8C645E7B-7666-4E53-8E03-AFFB86A126D0}" destId="{6144BCDF-6091-4CD8-A61D-84954B7ECB2F}" srcOrd="0" destOrd="0" presId="urn:microsoft.com/office/officeart/2005/8/layout/hierarchy1"/>
    <dgm:cxn modelId="{0B8DD295-1A65-4231-A31C-F84B1D26770C}" type="presParOf" srcId="{6144BCDF-6091-4CD8-A61D-84954B7ECB2F}" destId="{B2A1E15A-EF59-45A3-BB87-8B95CA4224FD}" srcOrd="0" destOrd="0" presId="urn:microsoft.com/office/officeart/2005/8/layout/hierarchy1"/>
    <dgm:cxn modelId="{E390F190-3F61-4A0B-B80E-8838570C587B}" type="presParOf" srcId="{6144BCDF-6091-4CD8-A61D-84954B7ECB2F}" destId="{DB12AAC7-DD39-4EA1-AEBB-BB9EA82B6375}" srcOrd="1" destOrd="0" presId="urn:microsoft.com/office/officeart/2005/8/layout/hierarchy1"/>
    <dgm:cxn modelId="{B5107B3B-C80A-4507-A7FC-527117A907B5}" type="presParOf" srcId="{8C645E7B-7666-4E53-8E03-AFFB86A126D0}" destId="{FEBA4CBB-22FA-46F6-B99D-A0AA6E0BB76E}" srcOrd="1" destOrd="0" presId="urn:microsoft.com/office/officeart/2005/8/layout/hierarchy1"/>
    <dgm:cxn modelId="{56F391C5-BE2F-4F11-A08B-B8AD5DB7E564}" type="presParOf" srcId="{FEBA4CBB-22FA-46F6-B99D-A0AA6E0BB76E}" destId="{10E7113E-A9AE-4684-894C-6420A2411F75}" srcOrd="0" destOrd="0" presId="urn:microsoft.com/office/officeart/2005/8/layout/hierarchy1"/>
    <dgm:cxn modelId="{7DA7B29F-F7C7-4D1D-94B2-7F19B5FF6975}" type="presParOf" srcId="{FEBA4CBB-22FA-46F6-B99D-A0AA6E0BB76E}" destId="{A2153E1F-2ADD-4160-8444-BA1EF7D653B2}" srcOrd="1" destOrd="0" presId="urn:microsoft.com/office/officeart/2005/8/layout/hierarchy1"/>
    <dgm:cxn modelId="{4FD344D0-8BED-4CE5-B5B1-4C32D18D1CD6}" type="presParOf" srcId="{A2153E1F-2ADD-4160-8444-BA1EF7D653B2}" destId="{AD104923-72BE-4BA7-B80D-DB59E5A02AAD}" srcOrd="0" destOrd="0" presId="urn:microsoft.com/office/officeart/2005/8/layout/hierarchy1"/>
    <dgm:cxn modelId="{732AD05E-DF59-4F92-A474-E80FA4360064}" type="presParOf" srcId="{AD104923-72BE-4BA7-B80D-DB59E5A02AAD}" destId="{117742AE-D82E-4F9D-AAF3-3AA71BCF2F1D}" srcOrd="0" destOrd="0" presId="urn:microsoft.com/office/officeart/2005/8/layout/hierarchy1"/>
    <dgm:cxn modelId="{B6F096B0-FFB7-4DB3-84A1-438863327157}" type="presParOf" srcId="{AD104923-72BE-4BA7-B80D-DB59E5A02AAD}" destId="{7A65A2BC-A20A-48AA-BF4B-59A372421D43}" srcOrd="1" destOrd="0" presId="urn:microsoft.com/office/officeart/2005/8/layout/hierarchy1"/>
    <dgm:cxn modelId="{2E4A73C5-63E4-466A-B8F6-9BBCB8ECA205}" type="presParOf" srcId="{A2153E1F-2ADD-4160-8444-BA1EF7D653B2}" destId="{E1DFE000-6F18-4216-B961-EF3C33F0F5D6}" srcOrd="1" destOrd="0" presId="urn:microsoft.com/office/officeart/2005/8/layout/hierarchy1"/>
    <dgm:cxn modelId="{F240B1D6-838A-4E82-BD29-287B22297E2D}" type="presParOf" srcId="{FEBA4CBB-22FA-46F6-B99D-A0AA6E0BB76E}" destId="{EE25F8F6-597A-438B-8652-742DA960ED1F}" srcOrd="2" destOrd="0" presId="urn:microsoft.com/office/officeart/2005/8/layout/hierarchy1"/>
    <dgm:cxn modelId="{A10973C5-6664-4698-AB8F-16A8E8162248}" type="presParOf" srcId="{FEBA4CBB-22FA-46F6-B99D-A0AA6E0BB76E}" destId="{43F4C76D-9999-44C5-96E1-B2F076994A0D}" srcOrd="3" destOrd="0" presId="urn:microsoft.com/office/officeart/2005/8/layout/hierarchy1"/>
    <dgm:cxn modelId="{A4B39B07-CBAF-456A-B1FF-14ED5E99A15E}" type="presParOf" srcId="{43F4C76D-9999-44C5-96E1-B2F076994A0D}" destId="{FC244D5B-C8FA-447A-B71F-8D38BF598C27}" srcOrd="0" destOrd="0" presId="urn:microsoft.com/office/officeart/2005/8/layout/hierarchy1"/>
    <dgm:cxn modelId="{0C5B85F9-D8BE-4FED-9A88-A16FFFCA8221}" type="presParOf" srcId="{FC244D5B-C8FA-447A-B71F-8D38BF598C27}" destId="{C14022F0-C69B-48C5-A478-930C932C3250}" srcOrd="0" destOrd="0" presId="urn:microsoft.com/office/officeart/2005/8/layout/hierarchy1"/>
    <dgm:cxn modelId="{6A8D794A-FCB1-41C0-88D1-24E8142A252E}" type="presParOf" srcId="{FC244D5B-C8FA-447A-B71F-8D38BF598C27}" destId="{AA471FE5-F256-450B-A941-9FC688F99390}" srcOrd="1" destOrd="0" presId="urn:microsoft.com/office/officeart/2005/8/layout/hierarchy1"/>
    <dgm:cxn modelId="{C8C31A7A-EED6-4F3A-BA5C-97401EE4CEAF}" type="presParOf" srcId="{43F4C76D-9999-44C5-96E1-B2F076994A0D}" destId="{A47D7A79-0E68-4A5B-87B0-AE3AA0F7122B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C5FA5BF-931A-4418-B275-F68E89F86530}" type="datetimeFigureOut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2B9399-680D-4636-831E-CE40D9BCC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604F2-EA97-4612-B69B-1B45CFC429B2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43D54-CC99-4325-985E-3089F427F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6FAC3-8921-4C51-8DE2-AE218FBE0953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F68AF-A01C-4556-BC41-5F4EBCCEE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6532F-0C0C-432C-B5BA-80406DC14EE6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BB1DC-DADE-4686-BD28-70AE79F541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BB4B8-19F9-4C29-951F-349E7E039309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4A4B6-B75E-44CA-9E20-A614302777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05A6-C48E-4FAA-82E0-6DFC32BEC034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C5999-D791-4F6A-9C08-14E913B978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87CBF-B499-4E73-81A5-4D88AE355211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42E6-E9D1-444E-B495-2BD53BF4E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AFCE5-9049-4A3F-8616-8EB86C9DBB6A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C964F-1BB9-4559-8038-10A9C3E7B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083C-58F5-4372-A311-2BA5ECBAFD8E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A3ECC-9853-40AF-B36E-AADF99F7D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FE56C-87F8-46B3-812A-D64024446A60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83CFD-9231-477D-8087-4A8CEDFDA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9517B-C3D1-407F-B2E3-1192C1599287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A5643-9ABD-4C38-85C6-CF913E8A09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2FF8D-462E-4CD4-A778-43AF2D3AE3B5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D73AA-B98D-4B5A-BBAB-3101E83C8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B8F20F-1A0A-4219-8273-E7D3972A0DC3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C6D106-669D-4480-BC22-B8A677FF7B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8072495" cy="378565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i="1" dirty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Развитие фонематического слуха у </a:t>
            </a:r>
          </a:p>
          <a:p>
            <a:pPr algn="ctr">
              <a:defRPr/>
            </a:pPr>
            <a:r>
              <a:rPr lang="ru-RU" sz="4800" b="1" i="1" dirty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детей </a:t>
            </a:r>
            <a:r>
              <a:rPr lang="ru-RU" sz="4800" b="1" i="1" dirty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старшего дошкольного </a:t>
            </a:r>
            <a:r>
              <a:rPr lang="ru-RU" sz="4800" b="1" i="1" dirty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возраста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33413" eaLnBrk="1" hangingPunct="1">
              <a:buFont typeface="Arial" charset="0"/>
              <a:buNone/>
              <a:tabLst>
                <a:tab pos="84138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слух? Это способность человека с помощью ушей воспринимать звуки и ориентироваться по ним в окружающей среде. </a:t>
            </a:r>
          </a:p>
          <a:p>
            <a:pPr marL="0" indent="633413" eaLnBrk="1" hangingPunct="1">
              <a:buFont typeface="Arial" charset="0"/>
              <a:buNone/>
              <a:tabLst>
                <a:tab pos="84138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Слух бывает неречевой и речевой.</a:t>
            </a:r>
          </a:p>
          <a:p>
            <a:pPr marL="0" indent="633413" eaLnBrk="1" hangingPunct="1">
              <a:buFont typeface="Arial" charset="0"/>
              <a:buNone/>
              <a:tabLst>
                <a:tab pos="84138" algn="l"/>
              </a:tabLst>
              <a:defRPr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633413" eaLnBrk="1" hangingPunct="1">
              <a:buFont typeface="Arial" charset="0"/>
              <a:buNone/>
              <a:tabLst>
                <a:tab pos="84138" algn="l"/>
              </a:tabLst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Неречевой слух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это восприятие природных, бытовых и музыкальных шумов. </a:t>
            </a:r>
          </a:p>
          <a:p>
            <a:pPr marL="0" indent="633413" eaLnBrk="1" hangingPunct="1">
              <a:buFont typeface="Arial" charset="0"/>
              <a:buNone/>
              <a:tabLst>
                <a:tab pos="84138" algn="l"/>
              </a:tabLst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1ED888-8C05-4DDB-ABA9-BC50A5A76316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49D2D-0826-40C4-B743-75CFC58BCCE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600200"/>
            <a:ext cx="8501062" cy="4525963"/>
          </a:xfrm>
        </p:spPr>
        <p:txBody>
          <a:bodyPr/>
          <a:lstStyle/>
          <a:p>
            <a:pPr marL="0" indent="534988" eaLnBrk="1" hangingPunct="1">
              <a:buFont typeface="Arial" charset="0"/>
              <a:buNone/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Речевой слух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слух на звуки речи, то есть различение звуков речи. Он является основой для понимания смысла сказанного. </a:t>
            </a:r>
          </a:p>
          <a:p>
            <a:pPr marL="0" indent="534988" eaLnBrk="1" hangingPunct="1"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несформированности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речевого (фонематического) слуха ребенок воспринимает (запоминает, повторяет, пишет) не то, что ему сказали, а то, что он услышал, - что-то точно, а что-то очень приблизительно. </a:t>
            </a:r>
          </a:p>
          <a:p>
            <a:pPr marL="0" indent="534988" eaLnBrk="1" hangingPunct="1"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Например, «игла» превращается во «мглу», «лес» в «лису», «Мишина каша» в «мыши на машине» и т.д.</a:t>
            </a: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1ED888-8C05-4DDB-ABA9-BC50A5A76316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EB4C4E-F423-4514-A796-8247C8232CE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1ED888-8C05-4DDB-ABA9-BC50A5A76316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804D2-C900-446C-BAF3-37B515FA6A5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6" name="Схема 5"/>
          <p:cNvGraphicFramePr/>
          <p:nvPr/>
        </p:nvGraphicFramePr>
        <p:xfrm>
          <a:off x="357158" y="428604"/>
          <a:ext cx="8501122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14313" y="1714500"/>
            <a:ext cx="8715375" cy="4625975"/>
          </a:xfrm>
        </p:spPr>
        <p:txBody>
          <a:bodyPr/>
          <a:lstStyle/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Развитие речи, включающее умение четко произносить звуки и различать их, владеть артикуляционным аппаратом, правильно строить предложение, - </a:t>
            </a:r>
            <a:r>
              <a:rPr lang="ru-RU" sz="2000" b="1" i="1" u="sng" smtClean="0">
                <a:latin typeface="Times New Roman" pitchFamily="18" charset="0"/>
                <a:cs typeface="Times New Roman" pitchFamily="18" charset="0"/>
              </a:rPr>
              <a:t>одна из основных задач при подготовке ребенка к школе.</a:t>
            </a:r>
          </a:p>
          <a:p>
            <a:pPr eaLnBrk="1" hangingPunct="1">
              <a:buFont typeface="Arial" charset="0"/>
              <a:buNone/>
            </a:pPr>
            <a:endParaRPr lang="ru-RU" sz="2000" b="1" i="1" u="sng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Правильная речь - один из показателей готовности ребенка к обучению в школе, залог успешного освоения грамоты и чтения: письменная речь формируется на основе устной, и дети, страдающие недоразвитием фонематического слуха, являются потенциальными дисграфиками и дислексиками (детьми с нарушениями письма и чтения).</a:t>
            </a:r>
          </a:p>
          <a:p>
            <a:pPr eaLnBrk="1" hangingPunct="1">
              <a:buFont typeface="Arial" charset="0"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Преодоление недоразвития фонематического слуха достигается путем целенаправленной, кропотливой работы по коррекции звуковой стороны речи и развитию фонематического слуха. </a:t>
            </a:r>
          </a:p>
          <a:p>
            <a:pPr eaLnBrk="1" hangingPunct="1"/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1ED888-8C05-4DDB-ABA9-BC50A5A76316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DC6C4D-043A-4DB3-8689-ED3A51DA6AE0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857375" y="500063"/>
            <a:ext cx="6829425" cy="796925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FF0000"/>
                </a:solidFill>
                <a:latin typeface="Georgia" pitchFamily="18" charset="0"/>
              </a:rPr>
              <a:t>Игры</a:t>
            </a:r>
            <a:r>
              <a:rPr lang="ru-RU" smtClean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«Будь внимательным!»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Задача — развивать умение слышать заданный звук среди ряда звуков, слогов, слов.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услышите заданный звук, поднимите руку (хлопните в ладоши). </a:t>
            </a:r>
          </a:p>
          <a:p>
            <a:pPr marL="457200" indent="-457200" eaLnBrk="1" hangingPunct="1">
              <a:spcBef>
                <a:spcPts val="0"/>
              </a:spcBef>
              <a:buFont typeface="Arial" charset="0"/>
              <a:buAutoNum type="arabicPeriod" startAt="2"/>
              <a:defRPr/>
            </a:pP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«Найди слово с заданным звуком»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«Назови картинки»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Задача — развивать умение слышать заданный звук среди ряда слов.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и покажите предметы, в названии которых есть звук [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]. </a:t>
            </a:r>
          </a:p>
          <a:p>
            <a:pPr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«Придумай имя»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Задача -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учить подбирать слова на заданный звук.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Придумайте имя мальчику (девочке) на заданный звук. Например: [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 - Настя, Надя, Наташа: [в] —Ваня, Валера, Вася, Валя.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«Назови первый звук в слове»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Задача - учить выделять первый звук в слове.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предметы на картинках и выделите только первый звук в слове.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Например: кот — [к], банка - [б].</a:t>
            </a:r>
          </a:p>
          <a:p>
            <a:pPr marL="457200" indent="-457200" eaLnBrk="1" hangingPunct="1">
              <a:spcBef>
                <a:spcPts val="0"/>
              </a:spcBef>
              <a:buFont typeface="Arial" charset="0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spcBef>
                <a:spcPts val="0"/>
              </a:spcBef>
              <a:buFont typeface="Arial" charset="0"/>
              <a:buNone/>
              <a:defRPr/>
            </a:pPr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33CD7-824E-4733-9A28-1EEDC54DE69F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«Назови последний звук в слове»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Задача - учить выделять последний звук в слове.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предметы, изображенные на картинках, выделяя последние звуки в словах. Например: дом - [м], дуб - [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«Отгадай слово»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учить составлять слова по первым звукам предметов, изображенных на картинках.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Угадайте по первым звукам изображенных на картинках предметов слово. Например: лебедь, иголка, стол, арбуз (лиса).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Ддбавлялки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учить образовывать слова, добавляя заданный звук в начало или конец слова.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Добавляя заданный звук в начало (конец) слова, назовите получившиеся слова Например: звук [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]: ...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уба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(шуба), ...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апка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(шапка), ...ар (шар); мы... (мышь), но... (нож),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„ (душ).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1ED888-8C05-4DDB-ABA9-BC50A5A76316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F2A0E-E0CF-4519-9D8C-A24F9A61675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5125" eaLnBrk="1" hangingPunct="1">
              <a:spcBef>
                <a:spcPts val="0"/>
              </a:spcBef>
              <a:buFont typeface="Arial" charset="0"/>
              <a:buNone/>
              <a:tabLst>
                <a:tab pos="0" algn="l"/>
              </a:tabLst>
              <a:defRPr/>
            </a:pP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8. Игра «Определи место звука в слове»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tabLst>
                <a:tab pos="0" algn="l"/>
              </a:tabLst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Задача —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умение опре­делять место звука в слове (начало, конец, середина).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tabLst>
                <a:tab pos="0" algn="l"/>
              </a:tabLs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Определите, где «живет» заданный звук в слове: в начале, в середине или в конце слова. Например: звук [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 в словах: мышь (в конце), шапка (в начале), машина (в середине).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tabLst>
                <a:tab pos="0" algn="l"/>
              </a:tabLst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«Прохлопай слова»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Задача —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учить делить слова на слоги.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Прохлопайте слова и назовите количество слогов в слове.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Игра «Позови слово»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учить определять ударный гласный в слове и выделять ею голосом.</a:t>
            </a:r>
          </a:p>
          <a:p>
            <a:pPr marL="0" indent="365125" eaLnBrk="1" hangingPunct="1">
              <a:spcBef>
                <a:spcPts val="0"/>
              </a:spcBef>
              <a:buFont typeface="Arial" charset="0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1ED888-8C05-4DDB-ABA9-BC50A5A76316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30CA6-01AF-4F7F-BD7C-A53C0D75F21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4988" eaLnBrk="1" hangingPunct="1">
              <a:spcBef>
                <a:spcPct val="0"/>
              </a:spcBef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Какой родитель не мечтает о том, чтобы его ребенок быстро и успешно научился читать и писать, без проблем учился в школе? </a:t>
            </a:r>
          </a:p>
          <a:p>
            <a:pPr marL="0" indent="534988" eaLnBrk="1" hangingPunct="1">
              <a:spcBef>
                <a:spcPct val="0"/>
              </a:spcBef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Но если у ребенка нарушен или недостаточно сформирован </a:t>
            </a:r>
            <a:r>
              <a:rPr lang="ru-RU" b="1" i="1" u="sng" smtClean="0">
                <a:latin typeface="Times New Roman" pitchFamily="18" charset="0"/>
                <a:cs typeface="Times New Roman" pitchFamily="18" charset="0"/>
              </a:rPr>
              <a:t>фонематический слух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, это может помешать овладению процессами чтения и письма. То есть ребенок при чтении и письме может допускать ошибки (дислексия и дисграфия).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DBA572-343F-4BEF-8739-35464972B543}" type="datetime1">
              <a:rPr lang="ru-RU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D6BC9-60C1-482B-8390-3DDB2197C1DA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4988" eaLnBrk="1" hangingPunct="1">
              <a:buFont typeface="Arial" charset="0"/>
              <a:buNone/>
            </a:pPr>
            <a:endParaRPr lang="ru-RU" b="1" i="1" u="sng" smtClean="0">
              <a:latin typeface="Times New Roman" pitchFamily="18" charset="0"/>
              <a:cs typeface="Times New Roman" pitchFamily="18" charset="0"/>
            </a:endParaRPr>
          </a:p>
          <a:p>
            <a:pPr marL="0" indent="534988" eaLnBrk="1" hangingPunct="1">
              <a:buFont typeface="Arial" charset="0"/>
              <a:buNone/>
            </a:pPr>
            <a:r>
              <a:rPr lang="ru-RU" b="1" i="1" u="sng" smtClean="0">
                <a:latin typeface="Times New Roman" pitchFamily="18" charset="0"/>
                <a:cs typeface="Times New Roman" pitchFamily="18" charset="0"/>
              </a:rPr>
              <a:t>Дисграфия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 - это специфическое  расстройство письменной речи, проявляющееся в многочисленных типичных ошибках стойкого характера и обусловленное несформированностью высших психических функций, участвующих в процессе овладения навыками письма.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1ED888-8C05-4DDB-ABA9-BC50A5A76316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727FF-1819-49F3-92F9-CD6D09D75C5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1"/>
          </p:nvPr>
        </p:nvSpPr>
        <p:spPr>
          <a:xfrm>
            <a:off x="714375" y="1285875"/>
            <a:ext cx="8229600" cy="4525963"/>
          </a:xfrm>
        </p:spPr>
        <p:txBody>
          <a:bodyPr/>
          <a:lstStyle/>
          <a:p>
            <a:pPr marL="0" indent="534988" eaLnBrk="1" hangingPunct="1">
              <a:spcBef>
                <a:spcPct val="0"/>
              </a:spcBef>
              <a:buFont typeface="Arial" charset="0"/>
              <a:buNone/>
              <a:tabLst>
                <a:tab pos="0" algn="l"/>
              </a:tabLst>
            </a:pPr>
            <a:endParaRPr lang="ru-RU" b="1" i="1" u="sng" smtClean="0">
              <a:latin typeface="Times New Roman" pitchFamily="18" charset="0"/>
              <a:cs typeface="Times New Roman" pitchFamily="18" charset="0"/>
            </a:endParaRPr>
          </a:p>
          <a:p>
            <a:pPr marL="0" indent="534988" eaLnBrk="1" hangingPunct="1">
              <a:spcBef>
                <a:spcPct val="0"/>
              </a:spcBef>
              <a:buFont typeface="Arial" charset="0"/>
              <a:buNone/>
              <a:tabLst>
                <a:tab pos="0" algn="l"/>
              </a:tabLst>
            </a:pPr>
            <a:r>
              <a:rPr lang="ru-RU" b="1" i="1" u="sng" smtClean="0">
                <a:latin typeface="Times New Roman" pitchFamily="18" charset="0"/>
                <a:cs typeface="Times New Roman" pitchFamily="18" charset="0"/>
              </a:rPr>
              <a:t>Дислексия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- частичное специфическое нарушение процесса чтения, обусловленное несформированностью (нарушением) высших психических функций и проявляющееся в повторяющихся ошибках стойкого характера.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1ED888-8C05-4DDB-ABA9-BC50A5A76316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6032C-8EDC-420D-A020-75DD58C94E5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1143000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Причины возникновения</a:t>
            </a:r>
            <a:endParaRPr lang="ru-RU" sz="3600" i="1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неправильное произношение звуков речи, т.е. ребенок пишет слова так, как их произносит, отражает своё дефектное произношение на письме;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нарушение дифференциации, распознавания близких звуков речи;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затруднения при делении предложений на слова, слов на слоги, звуки. </a:t>
            </a:r>
          </a:p>
          <a:p>
            <a:pPr algn="just" eaLnBrk="1" hangingPunct="1"/>
            <a:endParaRPr lang="ru-RU" b="1" smtClean="0"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1ED888-8C05-4DDB-ABA9-BC50A5A76316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6DBFB3-EC02-4112-8CD9-1A9B94CFF0C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857375" y="274638"/>
            <a:ext cx="6829425" cy="1143000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Если ребенок произносит не правильно, то…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E26A36-6A8B-4522-A70A-FB94D62D5175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C6CE3-880B-4BF0-8EE6-877DB122E7A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85750" y="1600200"/>
            <a:ext cx="8715375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Замена 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Р-Л,                          С-Ш,                        Ж-З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 –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                 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тол –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тол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ук –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ук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ковё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ковё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кала –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кала          ко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 - ко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                   бе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ёза –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ёза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ка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 – ка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         до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дь –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дь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енок –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енок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радь –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ыплёнок –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ыплёнок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рукави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ы -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рукави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лик –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лик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лик,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лик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857375" y="571500"/>
            <a:ext cx="6829425" cy="1143000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Если нарушена дифференциация, распознавание близких звуков речи, то…</a:t>
            </a:r>
            <a:endParaRPr lang="ru-RU" sz="3200" b="1" i="1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E26A36-6A8B-4522-A70A-FB94D62D5175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C93E8-76D8-44CB-9DB1-729577CDBA2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00063" y="2214563"/>
            <a:ext cx="8229600" cy="3983037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dirty="0">
                <a:latin typeface="+mn-lt"/>
              </a:rPr>
              <a:t>          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Смешиваются буквы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обозначающие звонкие - глухие        </a:t>
            </a:r>
          </a:p>
          <a:p>
            <a:pPr marL="342900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(Б-П; В-Ф; Д-Т; Ж-Ш и т.д.), </a:t>
            </a:r>
          </a:p>
          <a:p>
            <a:pPr marL="342900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9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свистящие - шипящие 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(С-Ш; З-Ж и т.д.), </a:t>
            </a:r>
          </a:p>
          <a:p>
            <a:pPr marL="342900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9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аффрикаты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 компоненты </a:t>
            </a:r>
          </a:p>
          <a:p>
            <a:pPr marL="342900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(Ч-Щ; Ч-ТЬ; Ц-Т; Ц-С и т.д.).</a:t>
            </a:r>
          </a:p>
          <a:p>
            <a:pPr marL="342900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Также проявляется в неправильном обозначении мягкости согласных на письме: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писмо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лубит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больит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" и т.д.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>
                <a:latin typeface="+mn-lt"/>
              </a:rPr>
              <a:t/>
            </a:r>
            <a:br>
              <a:rPr lang="ru-RU" sz="3200" dirty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928813" y="571500"/>
            <a:ext cx="6829425" cy="1143000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Если затруднения при делении предложений на слова, слов на слоги, звуки, то…</a:t>
            </a:r>
            <a:endParaRPr lang="ru-RU" sz="3200" b="1" i="1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E26A36-6A8B-4522-A70A-FB94D62D5175}" type="datetime1">
              <a:rPr lang="ru-RU" smtClean="0"/>
              <a:pPr>
                <a:defRPr/>
              </a:pPr>
              <a:t>02.02.2022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D04D9-B7A9-4D54-A5D4-C17EEB56F27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63" y="2286000"/>
            <a:ext cx="8229600" cy="5911850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4508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наиболее часто встречающаяся форма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дисграфии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детей, страдающих нарушениями письменной речи. Для нее наиболее характерны следующие ошибки:   </a:t>
            </a:r>
          </a:p>
          <a:p>
            <a:pPr indent="4508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пропуски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букв и слогов; 	</a:t>
            </a:r>
          </a:p>
          <a:p>
            <a:pPr indent="4508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перестановка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букв и (или) слогов; </a:t>
            </a:r>
          </a:p>
          <a:p>
            <a:pPr indent="4508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недописывание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слов; </a:t>
            </a:r>
          </a:p>
          <a:p>
            <a:pPr indent="4508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написание лишних букв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слове (бывает, когда ребенок, проговаривая при письме, очень долго "поет звук"; </a:t>
            </a:r>
          </a:p>
          <a:p>
            <a:pPr indent="4508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повторение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букв и (или) слогов; </a:t>
            </a:r>
          </a:p>
          <a:p>
            <a:pPr indent="4508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контоминация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в одном слове слоги разных слов;                      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·    слитное написание предлогов, раздельное написание приставок ("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настоле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", "на ступила").</a:t>
            </a:r>
            <a:r>
              <a:rPr lang="ru-RU" sz="3200" dirty="0">
                <a:latin typeface="+mn-lt"/>
              </a:rPr>
              <a:t/>
            </a:r>
            <a:br>
              <a:rPr lang="ru-RU" sz="3200" dirty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0"/>
          <p:cNvSpPr>
            <a:spLocks noChangeArrowheads="1"/>
          </p:cNvSpPr>
          <p:nvPr/>
        </p:nvSpPr>
        <p:spPr bwMode="auto">
          <a:xfrm>
            <a:off x="285750" y="1428750"/>
            <a:ext cx="8501063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i="1">
                <a:latin typeface="Calibri" pitchFamily="34" charset="0"/>
              </a:rPr>
              <a:t>З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амена и смешение звуков при чтении, чаще всего фонетически близких звуков (звонких и глухих, аффрикат и звуков, входящих в их состав), а также замены графически сходных букв (х-ж, п-н, з-а и др.).</a:t>
            </a:r>
          </a:p>
          <a:p>
            <a:pPr marL="342900" indent="-342900">
              <a:buFontTx/>
              <a:buAutoNum type="arabicPeriod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Побуквенное чтение - нарушение слияния звуков в слоги и слова, буквы называются поочередно, "бухштабируются".</a:t>
            </a:r>
          </a:p>
          <a:p>
            <a:pPr marL="342900" indent="-342900">
              <a:buFontTx/>
              <a:buAutoNum type="arabicPeriod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Искажение звуко-слоговой структуры слова, которые проявляются в пропусках согласных при стечении, согласных и гласных при отсутствии стечения, добавлениях, перестановках звуков, пропусках, перестановках слогов.</a:t>
            </a:r>
          </a:p>
          <a:p>
            <a:pPr marL="342900" indent="-342900">
              <a:buFontTx/>
              <a:buAutoNum type="arabicPeriod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Нарушение понимания прочитанного, которые проявляются на уровне понимания отдельного слова, предложения и текста, когда в процессе чтения не наблюдается расстройства технической стороны.</a:t>
            </a:r>
          </a:p>
          <a:p>
            <a:pPr marL="342900" indent="-342900">
              <a:buFontTx/>
              <a:buAutoNum type="arabicPeriod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Аграмматизмы при чтении. Они проявляются на аналитико-синтетической и синтетической ступени овладения навыком чтения. Отмечаются нарушения падежных окончаний, согласование существительного и прилагательного, окончаний глаголов и др.</a:t>
            </a:r>
          </a:p>
          <a:p>
            <a:pPr marL="342900" indent="-342900">
              <a:buFontTx/>
              <a:buAutoNum type="arabicPeriod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 Часто наблюдается в анамнезе нарушения звукопроизношения.</a:t>
            </a:r>
          </a:p>
          <a:p>
            <a:pPr marL="342900" indent="-342900">
              <a:buFontTx/>
              <a:buAutoNum type="arabicPeriod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 Бедность лексического запаса, неточность употребления слов. В легких случаях это обнаруживается только на стадии овладения навыком чтения.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260648"/>
            <a:ext cx="7072362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Речевая симптоматика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дислексии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витие фонематического слух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Развитие фонематического слуха</Template>
  <TotalTime>161</TotalTime>
  <Words>1185</Words>
  <Application>Microsoft Office PowerPoint</Application>
  <PresentationFormat>Экран (4:3)</PresentationFormat>
  <Paragraphs>127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Georgia</vt:lpstr>
      <vt:lpstr>Развитие фонематического слуха</vt:lpstr>
      <vt:lpstr>Слайд 1</vt:lpstr>
      <vt:lpstr>Слайд 2</vt:lpstr>
      <vt:lpstr>Слайд 3</vt:lpstr>
      <vt:lpstr>Слайд 4</vt:lpstr>
      <vt:lpstr>Причины возникновения</vt:lpstr>
      <vt:lpstr>Если ребенок произносит не правильно, то…</vt:lpstr>
      <vt:lpstr>Если нарушена дифференциация, распознавание близких звуков речи, то…</vt:lpstr>
      <vt:lpstr>Если затруднения при делении предложений на слова, слов на слоги, звуки, то…</vt:lpstr>
      <vt:lpstr>Слайд 9</vt:lpstr>
      <vt:lpstr>Слайд 10</vt:lpstr>
      <vt:lpstr>Слайд 11</vt:lpstr>
      <vt:lpstr>Слайд 12</vt:lpstr>
      <vt:lpstr>Слайд 13</vt:lpstr>
      <vt:lpstr>Игры 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dc:description>http://aida.ucoz.ru</dc:description>
  <cp:lastModifiedBy>оиосфыост</cp:lastModifiedBy>
  <cp:revision>17</cp:revision>
  <dcterms:created xsi:type="dcterms:W3CDTF">2012-10-23T13:35:13Z</dcterms:created>
  <dcterms:modified xsi:type="dcterms:W3CDTF">2022-02-02T12:14:40Z</dcterms:modified>
  <cp:category>шаблоны к Powerpoint</cp:category>
</cp:coreProperties>
</file>